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58" r:id="rId4"/>
    <p:sldId id="264" r:id="rId5"/>
    <p:sldId id="259" r:id="rId6"/>
    <p:sldId id="260" r:id="rId7"/>
    <p:sldId id="265" r:id="rId8"/>
    <p:sldId id="261" r:id="rId9"/>
    <p:sldId id="266" r:id="rId10"/>
    <p:sldId id="262" r:id="rId11"/>
    <p:sldId id="303" r:id="rId12"/>
    <p:sldId id="263" r:id="rId13"/>
    <p:sldId id="295" r:id="rId14"/>
    <p:sldId id="268" r:id="rId15"/>
    <p:sldId id="269" r:id="rId16"/>
    <p:sldId id="267" r:id="rId17"/>
    <p:sldId id="296" r:id="rId18"/>
    <p:sldId id="271" r:id="rId19"/>
    <p:sldId id="272" r:id="rId20"/>
    <p:sldId id="273" r:id="rId21"/>
    <p:sldId id="297" r:id="rId22"/>
    <p:sldId id="275" r:id="rId23"/>
    <p:sldId id="276" r:id="rId24"/>
    <p:sldId id="277" r:id="rId25"/>
    <p:sldId id="278" r:id="rId26"/>
    <p:sldId id="274" r:id="rId27"/>
    <p:sldId id="298" r:id="rId28"/>
    <p:sldId id="280" r:id="rId29"/>
    <p:sldId id="279" r:id="rId30"/>
    <p:sldId id="299" r:id="rId31"/>
    <p:sldId id="281" r:id="rId32"/>
    <p:sldId id="282" r:id="rId33"/>
    <p:sldId id="300" r:id="rId34"/>
    <p:sldId id="283" r:id="rId35"/>
    <p:sldId id="284" r:id="rId36"/>
    <p:sldId id="285" r:id="rId37"/>
    <p:sldId id="286" r:id="rId38"/>
    <p:sldId id="301" r:id="rId39"/>
    <p:sldId id="288" r:id="rId40"/>
    <p:sldId id="289" r:id="rId41"/>
    <p:sldId id="287" r:id="rId42"/>
    <p:sldId id="302" r:id="rId43"/>
    <p:sldId id="290" r:id="rId44"/>
    <p:sldId id="291" r:id="rId45"/>
    <p:sldId id="292" r:id="rId46"/>
    <p:sldId id="293" r:id="rId47"/>
    <p:sldId id="294" r:id="rId48"/>
    <p:sldId id="305" r:id="rId49"/>
    <p:sldId id="306" r:id="rId50"/>
    <p:sldId id="304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56ED3-DA1C-4488-855F-F0556E037785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FF4DE-A0F2-4572-A53B-69B566938BD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D7A7DD5-2A7A-4654-875F-64152BE3761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8C9A0D-043C-4AC2-932B-3AFEDED7B73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393AB9-8178-4EC7-970A-E9AE2FAC654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E1324-F797-4A22-8E1E-7CC129D9120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996B74F-0D75-4638-9772-93D6F9733BE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B9B803-EF2C-4E3A-B62D-A2695430394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BF28FB-08A5-44A8-AB6B-80E2E142933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185C139-878D-46C9-924B-27219E98C50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847481-84DE-41F4-9241-1B0369E6A65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2D0F26-8B6B-4E3E-BA5E-A021E3C5C94D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464CB0-84DC-4A2F-9B89-C9260C932EA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8266B-56C0-4408-9751-531590221076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C9C1DF-2B99-4815-9D19-7EAB46CFCE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267899-C9DC-49A7-A345-2D58717C585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638E17-4E2D-4FA2-8186-AFEE4F54346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FBBC2A-34FD-46FA-85B9-F5E307947D5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FF4DE-A0F2-4572-A53B-69B566938BD7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AE1F43-35B1-41AF-992B-A436512CF86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967CE-600F-4CC0-8639-6C7F85EC682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B35F1-76B6-4770-9A27-C280DDD82F5B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11758-E135-4B96-A767-C3431A82CE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6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4" name="Content Placeholder 3" descr="la riots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62400" y="3274374"/>
            <a:ext cx="4890880" cy="3284387"/>
          </a:xfrm>
        </p:spPr>
      </p:pic>
      <p:pic>
        <p:nvPicPr>
          <p:cNvPr id="5" name="Picture 4" descr="la riots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1447800"/>
            <a:ext cx="367726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???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1) Who was responsible for 9/11?</a:t>
            </a:r>
          </a:p>
          <a:p>
            <a:pPr eaLnBrk="1" hangingPunct="1"/>
            <a:r>
              <a:rPr lang="en-US" smtClean="0"/>
              <a:t>2) Why did the U.S. go to war in Iraq?</a:t>
            </a:r>
          </a:p>
          <a:p>
            <a:pPr eaLnBrk="1" hangingPunct="1"/>
            <a:r>
              <a:rPr lang="en-US" smtClean="0"/>
              <a:t>3) Name two controversial ways in which the U.S. attempted to fight terrorism after 9/11</a:t>
            </a:r>
          </a:p>
          <a:p>
            <a:pPr eaLnBrk="1" hangingPunct="1"/>
            <a:r>
              <a:rPr lang="en-US" smtClean="0"/>
              <a:t>4) True or False: After 9/11, Osama Bin Laden was quickly brought to justice</a:t>
            </a:r>
          </a:p>
          <a:p>
            <a:pPr eaLnBrk="1" hangingPunct="1"/>
            <a:r>
              <a:rPr lang="en-US" smtClean="0"/>
              <a:t>5) What did we re-name “French Fries” after France refused to join us in the Iraq War?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Group Review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groups, discuss your assigned topic</a:t>
            </a:r>
          </a:p>
          <a:p>
            <a:r>
              <a:rPr lang="en-US" dirty="0" smtClean="0"/>
              <a:t>Be prepared to explain the history of the event  (What happened?)</a:t>
            </a:r>
          </a:p>
          <a:p>
            <a:r>
              <a:rPr lang="en-US" dirty="0" smtClean="0"/>
              <a:t>Be prepared to explain the significance of the event  (Why is it important? What did it lead to?</a:t>
            </a:r>
          </a:p>
          <a:p>
            <a:r>
              <a:rPr lang="en-US" dirty="0" smtClean="0"/>
              <a:t>Choose one person to be your spokesperson to share with the class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Beginning of the Cold War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August 1945</a:t>
            </a:r>
          </a:p>
        </p:txBody>
      </p:sp>
      <p:pic>
        <p:nvPicPr>
          <p:cNvPr id="12291" name="Content Placeholder 3" descr="wwii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676400"/>
            <a:ext cx="3278188" cy="4484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Cold War</a:t>
            </a:r>
          </a:p>
        </p:txBody>
      </p:sp>
      <p:pic>
        <p:nvPicPr>
          <p:cNvPr id="14339" name="Content Placeholder 3" descr="coldwar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676400"/>
            <a:ext cx="3144838" cy="3962400"/>
          </a:xfrm>
        </p:spPr>
      </p:pic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4572000" y="1676400"/>
            <a:ext cx="39624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alibri" pitchFamily="34" charset="0"/>
              </a:rPr>
              <a:t>A four decade period of tension between the United States and the Soviet Union that would lead to regional conflicts but no direct conflict between the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the Cold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Escalating military spending</a:t>
            </a:r>
          </a:p>
          <a:p>
            <a:r>
              <a:rPr lang="en-US" dirty="0" smtClean="0"/>
              <a:t>Korean War</a:t>
            </a:r>
          </a:p>
          <a:p>
            <a:r>
              <a:rPr lang="en-US" dirty="0" smtClean="0"/>
              <a:t>Vietnam War</a:t>
            </a:r>
          </a:p>
          <a:p>
            <a:r>
              <a:rPr lang="en-US" dirty="0" smtClean="0"/>
              <a:t>Space Race</a:t>
            </a:r>
          </a:p>
          <a:p>
            <a:r>
              <a:rPr lang="en-US" dirty="0" smtClean="0"/>
              <a:t>NATO/Warsaw Pact</a:t>
            </a:r>
          </a:p>
          <a:p>
            <a:r>
              <a:rPr lang="en-US" dirty="0" smtClean="0"/>
              <a:t>Iron Curtain and Berlin Wall</a:t>
            </a:r>
          </a:p>
          <a:p>
            <a:r>
              <a:rPr lang="en-US" dirty="0" smtClean="0"/>
              <a:t>McCarthyism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G.I. Bill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2200" dirty="0" smtClean="0"/>
              <a:t>Serviceman’s Readjustment Act of 1944</a:t>
            </a:r>
          </a:p>
          <a:p>
            <a:pPr algn="ctr">
              <a:buNone/>
            </a:pPr>
            <a:r>
              <a:rPr lang="en-US" sz="2200" dirty="0" smtClean="0"/>
              <a:t>(G.I. Bill)</a:t>
            </a:r>
          </a:p>
          <a:p>
            <a:pPr algn="ctr">
              <a:buNone/>
            </a:pPr>
            <a:endParaRPr lang="en-US" sz="2200" dirty="0" smtClean="0"/>
          </a:p>
          <a:p>
            <a:r>
              <a:rPr lang="en-US" sz="2200" dirty="0" smtClean="0"/>
              <a:t>Some asked if it was right to pay  returning soldiers</a:t>
            </a:r>
          </a:p>
          <a:p>
            <a:endParaRPr lang="en-US" sz="2200" dirty="0" smtClean="0"/>
          </a:p>
          <a:p>
            <a:r>
              <a:rPr lang="en-US" sz="2200" dirty="0" smtClean="0"/>
              <a:t>Should military service entitle one to government benefits or should it be an obligation to one’s country?</a:t>
            </a:r>
          </a:p>
          <a:p>
            <a:endParaRPr lang="en-US" sz="2200" dirty="0" smtClean="0"/>
          </a:p>
          <a:p>
            <a:r>
              <a:rPr lang="en-US" sz="2200" dirty="0" smtClean="0"/>
              <a:t>Congress hoped to avoid a repeat of the “Bonus Army” standoff that gripped Washington D.C. in 1932</a:t>
            </a:r>
          </a:p>
          <a:p>
            <a:endParaRPr lang="en-US" sz="2200" dirty="0" smtClean="0"/>
          </a:p>
          <a:p>
            <a:r>
              <a:rPr lang="en-US" sz="2200" dirty="0" smtClean="0"/>
              <a:t>President Franklin D. Roosevelt signs G.I. Bill into law June 1944</a:t>
            </a:r>
          </a:p>
          <a:p>
            <a:endParaRPr lang="en-US" sz="2200" dirty="0" smtClean="0"/>
          </a:p>
          <a:p>
            <a:pPr>
              <a:buNone/>
            </a:pPr>
            <a:endParaRPr lang="en-US" sz="2200" dirty="0"/>
          </a:p>
        </p:txBody>
      </p:sp>
      <p:pic>
        <p:nvPicPr>
          <p:cNvPr id="3075" name="Picture 3" descr="C:\Documents and Settings\Rob\Local Settings\Temporary Internet Files\Content.IE5\69JE64VS\MC90032919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1081889" cy="7619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G.I.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dirty="0" smtClean="0"/>
              <a:t>Benefits for Returning G.I.’s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Eligible for money to further one’s education at any college, university, trade school or vocational school</a:t>
            </a:r>
          </a:p>
          <a:p>
            <a:endParaRPr lang="en-US" dirty="0" smtClean="0"/>
          </a:p>
          <a:p>
            <a:r>
              <a:rPr lang="en-US" dirty="0" smtClean="0"/>
              <a:t>Eligible for low interest home loans with zero money down</a:t>
            </a:r>
          </a:p>
          <a:p>
            <a:endParaRPr lang="en-US" dirty="0" smtClean="0"/>
          </a:p>
          <a:p>
            <a:r>
              <a:rPr lang="en-US" dirty="0" smtClean="0"/>
              <a:t>52-20 Clause: Enabled all former servicemen to receive $20 a week in unemployment benefits for 52 weeks</a:t>
            </a:r>
          </a:p>
          <a:p>
            <a:pPr algn="ctr">
              <a:buNone/>
            </a:pPr>
            <a:endParaRPr lang="en-US" dirty="0" smtClean="0"/>
          </a:p>
        </p:txBody>
      </p:sp>
      <p:pic>
        <p:nvPicPr>
          <p:cNvPr id="2050" name="Picture 2" descr="C:\Documents and Settings\Rob\Local Settings\Temporary Internet Files\Content.IE5\272ZSMW3\MP90030584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"/>
            <a:ext cx="1752600" cy="106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beastieboy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600200"/>
            <a:ext cx="3193538" cy="2819400"/>
          </a:xfrm>
        </p:spPr>
      </p:pic>
      <p:pic>
        <p:nvPicPr>
          <p:cNvPr id="5" name="Picture 4" descr="beastieboys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91000" y="4166616"/>
            <a:ext cx="3457575" cy="23008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67200" y="1447800"/>
            <a:ext cx="441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Beastie Boys</a:t>
            </a:r>
          </a:p>
          <a:p>
            <a:endParaRPr lang="en-US" sz="2800" dirty="0" smtClean="0"/>
          </a:p>
          <a:p>
            <a:r>
              <a:rPr lang="en-US" sz="2800" dirty="0" smtClean="0"/>
              <a:t>“So </a:t>
            </a:r>
            <a:r>
              <a:rPr lang="en-US" sz="2800" dirty="0" err="1" smtClean="0"/>
              <a:t>What’cha</a:t>
            </a:r>
            <a:r>
              <a:rPr lang="en-US" sz="2800" dirty="0" smtClean="0"/>
              <a:t> Want”</a:t>
            </a:r>
          </a:p>
          <a:p>
            <a:endParaRPr lang="en-US" sz="2800" dirty="0" smtClean="0"/>
          </a:p>
          <a:p>
            <a:r>
              <a:rPr lang="en-US" sz="2800" dirty="0" smtClean="0"/>
              <a:t>Released in 1992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GI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Millions of veterans go to college</a:t>
            </a:r>
          </a:p>
          <a:p>
            <a:r>
              <a:rPr lang="en-US" sz="4000" dirty="0" smtClean="0"/>
              <a:t>Leads to scientific innovation and prosperity</a:t>
            </a:r>
          </a:p>
          <a:p>
            <a:r>
              <a:rPr lang="en-US" sz="4000" dirty="0" smtClean="0"/>
              <a:t>Millions of veterans able to buy houses</a:t>
            </a:r>
          </a:p>
          <a:p>
            <a:r>
              <a:rPr lang="en-US" sz="4000" dirty="0" smtClean="0"/>
              <a:t>Leads to growth of suburbs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Interstate Highway Act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685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Interstate Highway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2672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 1956, President Eisenhower signs the Interstate Highway Act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Creates 41,000 miles of high-speed highways modeled after Germany’s autobahn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Its main objective was to ease transportation of military weaponry and troops in case of enemy attack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It replaced a patchwork of state and federal highways</a:t>
            </a:r>
            <a:endParaRPr lang="en-US" dirty="0"/>
          </a:p>
        </p:txBody>
      </p:sp>
      <p:pic>
        <p:nvPicPr>
          <p:cNvPr id="24580" name="Picture 3" descr="i-5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91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Interstates Allow For Faster Commutes</a:t>
            </a:r>
            <a:endParaRPr lang="en-US" dirty="0"/>
          </a:p>
        </p:txBody>
      </p:sp>
      <p:pic>
        <p:nvPicPr>
          <p:cNvPr id="25603" name="Content Placeholder 3" descr="interstat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2133600"/>
            <a:ext cx="4432300" cy="3530600"/>
          </a:xfrm>
        </p:spPr>
      </p:pic>
      <p:pic>
        <p:nvPicPr>
          <p:cNvPr id="25604" name="Picture 4" descr="twolane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19313"/>
            <a:ext cx="4495800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 Theory…</a:t>
            </a:r>
          </a:p>
        </p:txBody>
      </p:sp>
      <p:pic>
        <p:nvPicPr>
          <p:cNvPr id="26627" name="Content Placeholder 3" descr="rush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524000"/>
            <a:ext cx="3892550" cy="2590800"/>
          </a:xfrm>
        </p:spPr>
      </p:pic>
      <p:pic>
        <p:nvPicPr>
          <p:cNvPr id="26628" name="Picture 4" descr="rush2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757613"/>
            <a:ext cx="4308475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Growth of the Sunbelt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Much of the new suburban growth took place in the southern tier of the U.S.</a:t>
            </a:r>
          </a:p>
        </p:txBody>
      </p:sp>
      <p:pic>
        <p:nvPicPr>
          <p:cNvPr id="27652" name="Picture 3" descr="sunbelt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2995613"/>
            <a:ext cx="5410200" cy="352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Interstate Highway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it easier for people and goods to get around</a:t>
            </a:r>
          </a:p>
          <a:p>
            <a:r>
              <a:rPr lang="en-US" dirty="0" smtClean="0"/>
              <a:t>Leads to growth of the suburbs and the sunbelt</a:t>
            </a:r>
          </a:p>
          <a:p>
            <a:r>
              <a:rPr lang="en-US" dirty="0" smtClean="0"/>
              <a:t>Allows people to live further away from their work</a:t>
            </a:r>
          </a:p>
          <a:p>
            <a:r>
              <a:rPr lang="en-US" dirty="0" smtClean="0"/>
              <a:t>Leads to more oil and gas consumption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Cuban Missile Crisis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Cuban Missile Crisis</a:t>
            </a:r>
            <a:endParaRPr lang="en-US" dirty="0"/>
          </a:p>
        </p:txBody>
      </p:sp>
      <p:pic>
        <p:nvPicPr>
          <p:cNvPr id="4" name="Content Placeholder 3" descr="cubanmissilecris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28600" y="1066800"/>
            <a:ext cx="3590925" cy="2209800"/>
          </a:xfrm>
        </p:spPr>
      </p:pic>
      <p:pic>
        <p:nvPicPr>
          <p:cNvPr id="5" name="Picture 4" descr="cub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3962400"/>
            <a:ext cx="2314575" cy="1981200"/>
          </a:xfrm>
          <a:prstGeom prst="rect">
            <a:avLst/>
          </a:prstGeom>
        </p:spPr>
      </p:pic>
      <p:pic>
        <p:nvPicPr>
          <p:cNvPr id="6" name="Picture 5" descr="cuba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8199" y="1067997"/>
            <a:ext cx="2994773" cy="21324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19400" y="3429000"/>
            <a:ext cx="6019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sz="2200" dirty="0" smtClean="0"/>
              <a:t>October 1962: America discovers Soviet Union is building secret nuclear missile sites in Cuba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A missile launched from Cuba could strike most of US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For two weeks, US and USSR were at the brink of nuclear war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USSR removed missiles from Cuba; US removed missiles from Turkey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/>
              <a:t> </a:t>
            </a:r>
            <a:r>
              <a:rPr lang="en-US" sz="2200" dirty="0" smtClean="0"/>
              <a:t>Reinforced fear of communism among Americans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Cuban Missile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Tension over arms race comes to a head</a:t>
            </a:r>
          </a:p>
          <a:p>
            <a:r>
              <a:rPr lang="en-US" dirty="0" smtClean="0"/>
              <a:t>Creation of the “hot line” between U.S. and U.S.S.R.</a:t>
            </a:r>
          </a:p>
          <a:p>
            <a:r>
              <a:rPr lang="en-US" dirty="0" smtClean="0"/>
              <a:t>Missiles removed from Cuba and Turkey</a:t>
            </a:r>
          </a:p>
          <a:p>
            <a:r>
              <a:rPr lang="en-US" dirty="0" smtClean="0"/>
              <a:t>Reinforces paranoia about communism making us more likely to worry about “Domino Theory”</a:t>
            </a:r>
          </a:p>
          <a:p>
            <a:r>
              <a:rPr lang="en-US" dirty="0" smtClean="0"/>
              <a:t>We’re alive!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1992</a:t>
            </a:r>
            <a:endParaRPr lang="en-US" dirty="0"/>
          </a:p>
        </p:txBody>
      </p:sp>
      <p:pic>
        <p:nvPicPr>
          <p:cNvPr id="6" name="Content Placeholder 5" descr="clinton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600200"/>
            <a:ext cx="2133600" cy="2133600"/>
          </a:xfrm>
        </p:spPr>
      </p:pic>
      <p:pic>
        <p:nvPicPr>
          <p:cNvPr id="7" name="Picture 6" descr="dreamtea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1143000"/>
            <a:ext cx="3028950" cy="3326183"/>
          </a:xfrm>
          <a:prstGeom prst="rect">
            <a:avLst/>
          </a:prstGeom>
        </p:spPr>
      </p:pic>
      <p:pic>
        <p:nvPicPr>
          <p:cNvPr id="8" name="Picture 7" descr="rodneyk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4058728"/>
            <a:ext cx="3133725" cy="224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Gulf of Tonkin Resolution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Gulf of Tonkin Resolution</a:t>
            </a:r>
            <a:endParaRPr lang="en-US" dirty="0"/>
          </a:p>
        </p:txBody>
      </p:sp>
      <p:pic>
        <p:nvPicPr>
          <p:cNvPr id="4" name="Content Placeholder 3" descr="gulfoftonkin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90600" y="1447800"/>
            <a:ext cx="2971800" cy="2422792"/>
          </a:xfrm>
        </p:spPr>
      </p:pic>
      <p:pic>
        <p:nvPicPr>
          <p:cNvPr id="5" name="Picture 4" descr="gulfoftonkin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24485" y="1422006"/>
            <a:ext cx="3231111" cy="24641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4191000"/>
            <a:ext cx="8077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8/2/1964: North Vietnamese torpedo boats fire at the American destroyer U.S.S. Maddox while it was patrolling in the Gulf of Tonkin off the coast of North Vietnam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Congress passes “Gulf of Tonkin Resolution”, which authorizes President Johnson to commit troops to Vietnam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Evidence suggests that the incident in the Gulf of Tonkin never happened or was distorted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Gulf of Tonkin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Vietnam War</a:t>
            </a:r>
          </a:p>
          <a:p>
            <a:r>
              <a:rPr lang="en-US" dirty="0" smtClean="0"/>
              <a:t>The Draft</a:t>
            </a:r>
          </a:p>
          <a:p>
            <a:r>
              <a:rPr lang="en-US" dirty="0" smtClean="0"/>
              <a:t>Antiwar protests</a:t>
            </a:r>
          </a:p>
          <a:p>
            <a:r>
              <a:rPr lang="en-US" dirty="0" smtClean="0"/>
              <a:t>President Johnson’s agenda is doomed</a:t>
            </a:r>
          </a:p>
          <a:p>
            <a:r>
              <a:rPr lang="en-US" dirty="0" smtClean="0"/>
              <a:t>President Nixon elected</a:t>
            </a:r>
          </a:p>
          <a:p>
            <a:r>
              <a:rPr lang="en-US" dirty="0" smtClean="0"/>
              <a:t>War Powers Act</a:t>
            </a:r>
          </a:p>
          <a:p>
            <a:r>
              <a:rPr lang="en-US" dirty="0" smtClean="0"/>
              <a:t>The end of American proxy wars against communism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Watergate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nixon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600200"/>
            <a:ext cx="3810000" cy="2624667"/>
          </a:xfrm>
        </p:spPr>
      </p:pic>
      <p:sp>
        <p:nvSpPr>
          <p:cNvPr id="5" name="TextBox 4"/>
          <p:cNvSpPr txBox="1"/>
          <p:nvPr/>
        </p:nvSpPr>
        <p:spPr>
          <a:xfrm>
            <a:off x="4724400" y="1371600"/>
            <a:ext cx="3886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June 1972: </a:t>
            </a:r>
            <a:r>
              <a:rPr lang="en-US" dirty="0" smtClean="0"/>
              <a:t>Five members of CREEP break into the Democratic headquarters at the Watergate Hotel/Office complex</a:t>
            </a:r>
          </a:p>
          <a:p>
            <a:endParaRPr lang="en-US" dirty="0"/>
          </a:p>
          <a:p>
            <a:r>
              <a:rPr lang="en-US" dirty="0" smtClean="0"/>
              <a:t>Q: Why?</a:t>
            </a:r>
          </a:p>
          <a:p>
            <a:r>
              <a:rPr lang="en-US" dirty="0" smtClean="0"/>
              <a:t>A: They were trying to plant bugs</a:t>
            </a:r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Nixon attempted to deny that anyone connected to the White House was involved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45720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It was discovered that Nixon had secret recording equipment in his White House office that contained tapes of conversations relating to the Watergate break-in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watergate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2133600"/>
            <a:ext cx="3696269" cy="2971800"/>
          </a:xfrm>
        </p:spPr>
      </p:pic>
      <p:sp>
        <p:nvSpPr>
          <p:cNvPr id="5" name="TextBox 4"/>
          <p:cNvSpPr txBox="1"/>
          <p:nvPr/>
        </p:nvSpPr>
        <p:spPr>
          <a:xfrm>
            <a:off x="4724400" y="1371600"/>
            <a:ext cx="388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 Washington Post prints stories based on an anonymous source codenamed Deep Throat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Supreme Court forces Nixon to release the White House tapes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public is shocked at what they hear: Nixon comes across as petty, vindictive, profane, and dishonest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Congress announces they will begin impeachment proceedings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Watergate Scandal</a:t>
            </a:r>
            <a:endParaRPr lang="en-US" dirty="0"/>
          </a:p>
        </p:txBody>
      </p:sp>
      <p:pic>
        <p:nvPicPr>
          <p:cNvPr id="4" name="Content Placeholder 3" descr="watergate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295400"/>
            <a:ext cx="3505200" cy="2818181"/>
          </a:xfrm>
        </p:spPr>
      </p:pic>
      <p:pic>
        <p:nvPicPr>
          <p:cNvPr id="6" name="Picture 5" descr="nixon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1371600"/>
            <a:ext cx="4009130" cy="26102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5800" y="4343400"/>
            <a:ext cx="4038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Nixon resigns before Congress can impeach him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Unelected VP Gerald Ford becomes President and pardons Nixon</a:t>
            </a:r>
            <a:endParaRPr lang="en-US" dirty="0"/>
          </a:p>
        </p:txBody>
      </p:sp>
      <p:pic>
        <p:nvPicPr>
          <p:cNvPr id="8" name="Picture 7" descr="for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4191000"/>
            <a:ext cx="2809875" cy="2181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Watergate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ever resignation of a President</a:t>
            </a:r>
          </a:p>
          <a:p>
            <a:r>
              <a:rPr lang="en-US" dirty="0" smtClean="0"/>
              <a:t>Ford pardons Nixon…loses Presidency</a:t>
            </a:r>
          </a:p>
          <a:p>
            <a:r>
              <a:rPr lang="en-US" dirty="0" smtClean="0"/>
              <a:t>Carter elected because he was perceived as honest</a:t>
            </a:r>
          </a:p>
          <a:p>
            <a:r>
              <a:rPr lang="en-US" dirty="0" smtClean="0"/>
              <a:t>Increased public distrust of government </a:t>
            </a:r>
          </a:p>
          <a:p>
            <a:r>
              <a:rPr lang="en-US" dirty="0" smtClean="0"/>
              <a:t>Leads to a conservative resurgence after 1980</a:t>
            </a:r>
          </a:p>
          <a:p>
            <a:r>
              <a:rPr lang="en-US" dirty="0" smtClean="0"/>
              <a:t>Major battles over taxes and spending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2000 Election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2000 Election</a:t>
            </a:r>
            <a:endParaRPr lang="en-US" dirty="0"/>
          </a:p>
        </p:txBody>
      </p:sp>
      <p:pic>
        <p:nvPicPr>
          <p:cNvPr id="4" name="Content Placeholder 3" descr="gore20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71600" y="1295400"/>
            <a:ext cx="2133600" cy="2667000"/>
          </a:xfrm>
        </p:spPr>
      </p:pic>
      <p:pic>
        <p:nvPicPr>
          <p:cNvPr id="5" name="Picture 4" descr="bush2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1274617"/>
            <a:ext cx="2057400" cy="27120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47244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Gore</a:t>
            </a:r>
          </a:p>
          <a:p>
            <a:pPr algn="ctr"/>
            <a:r>
              <a:rPr lang="en-US" sz="3600" dirty="0" smtClean="0"/>
              <a:t>50,999,897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47244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Bush</a:t>
            </a:r>
          </a:p>
          <a:p>
            <a:pPr algn="ctr"/>
            <a:r>
              <a:rPr lang="en-US" sz="3600" dirty="0" smtClean="0"/>
              <a:t>50,456,002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 rot="19591077">
            <a:off x="3235823" y="1691348"/>
            <a:ext cx="68053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FF00"/>
                </a:solidFill>
              </a:rPr>
              <a:t>WINNER!!!</a:t>
            </a:r>
            <a:endParaRPr lang="en-US" sz="88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9200" y="-1143000"/>
            <a:ext cx="25908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000" dirty="0" smtClean="0">
                <a:solidFill>
                  <a:schemeClr val="accent2">
                    <a:lumMod val="75000"/>
                  </a:schemeClr>
                </a:solidFill>
              </a:rPr>
              <a:t>x</a:t>
            </a:r>
            <a:endParaRPr lang="en-US" sz="4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white police officers are caught on camera viciously beating African American motorist Rodney King</a:t>
            </a:r>
          </a:p>
          <a:p>
            <a:r>
              <a:rPr lang="en-US" dirty="0" smtClean="0"/>
              <a:t>After a controversial trial, all 4 officers were found not guilty on all charges</a:t>
            </a:r>
          </a:p>
          <a:p>
            <a:r>
              <a:rPr lang="en-US" dirty="0" smtClean="0"/>
              <a:t>Within hours of the verdict, the predominantly African American neighborhood of South Central erupts in riots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50px-GeorgeWBus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89806" y="0"/>
            <a:ext cx="1945532" cy="2438400"/>
          </a:xfrm>
          <a:prstGeom prst="rect">
            <a:avLst/>
          </a:prstGeom>
        </p:spPr>
      </p:pic>
      <p:pic>
        <p:nvPicPr>
          <p:cNvPr id="3" name="Picture 2" descr="gore2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0"/>
            <a:ext cx="2011680" cy="2514600"/>
          </a:xfrm>
          <a:prstGeom prst="rect">
            <a:avLst/>
          </a:prstGeom>
        </p:spPr>
      </p:pic>
      <p:pic>
        <p:nvPicPr>
          <p:cNvPr id="4" name="Picture 3" descr="nade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71600" y="3733800"/>
            <a:ext cx="2352675" cy="1943100"/>
          </a:xfrm>
          <a:prstGeom prst="rect">
            <a:avLst/>
          </a:prstGeom>
        </p:spPr>
      </p:pic>
      <p:pic>
        <p:nvPicPr>
          <p:cNvPr id="5" name="Picture 4" descr="buchana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657600"/>
            <a:ext cx="1933575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400" y="2514600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Gore: 48.4%</a:t>
            </a:r>
          </a:p>
          <a:p>
            <a:pPr algn="ctr"/>
            <a:r>
              <a:rPr lang="en-US" sz="2800" dirty="0" smtClean="0"/>
              <a:t>266 Electoral Votes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953000" y="2514600"/>
            <a:ext cx="3886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Bush: 47.9%</a:t>
            </a:r>
          </a:p>
          <a:p>
            <a:pPr algn="ctr"/>
            <a:r>
              <a:rPr lang="en-US" sz="2800" dirty="0" smtClean="0"/>
              <a:t>271 Electoral Votes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5715000"/>
            <a:ext cx="32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Nader: 2.7%</a:t>
            </a:r>
          </a:p>
          <a:p>
            <a:pPr algn="ctr"/>
            <a:r>
              <a:rPr lang="en-US" sz="2800" dirty="0" smtClean="0"/>
              <a:t>No Electoral Votes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486400" y="57150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Buchanan: 0.43%</a:t>
            </a:r>
          </a:p>
          <a:p>
            <a:pPr algn="ctr"/>
            <a:r>
              <a:rPr lang="en-US" sz="2800" dirty="0" smtClean="0"/>
              <a:t>No Electoral Votes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2000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month recount in Florida ended by Supreme Court decision</a:t>
            </a:r>
          </a:p>
          <a:p>
            <a:r>
              <a:rPr lang="en-US" dirty="0" smtClean="0"/>
              <a:t>First time popular vote winner loses since 1876</a:t>
            </a:r>
          </a:p>
          <a:p>
            <a:r>
              <a:rPr lang="en-US" dirty="0" smtClean="0"/>
              <a:t>Calls to abolish Electoral College and reform the way we vote</a:t>
            </a:r>
          </a:p>
          <a:p>
            <a:r>
              <a:rPr lang="en-US" dirty="0" smtClean="0"/>
              <a:t>Bush takes office over a polarized nation</a:t>
            </a:r>
          </a:p>
          <a:p>
            <a:r>
              <a:rPr lang="en-US" dirty="0" smtClean="0"/>
              <a:t>Era of intense partisanship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9/11</a:t>
            </a:r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9/11</a:t>
            </a:r>
          </a:p>
        </p:txBody>
      </p:sp>
      <p:pic>
        <p:nvPicPr>
          <p:cNvPr id="30723" name="Content Placeholder 3" descr="9-11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524000"/>
            <a:ext cx="5416550" cy="4114800"/>
          </a:xfrm>
        </p:spPr>
      </p:pic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6019800" y="1066800"/>
            <a:ext cx="28194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latin typeface="Calibri" pitchFamily="34" charset="0"/>
              </a:rPr>
              <a:t>Sept. 11, 2001</a:t>
            </a:r>
          </a:p>
          <a:p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19 Middle Eastern terrorists hijack four planes and crash them into WTC and Pentagon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A 4</a:t>
            </a:r>
            <a:r>
              <a:rPr lang="en-US" sz="2400" baseline="30000">
                <a:latin typeface="Calibri" pitchFamily="34" charset="0"/>
              </a:rPr>
              <a:t>th</a:t>
            </a:r>
            <a:r>
              <a:rPr lang="en-US" sz="2400">
                <a:latin typeface="Calibri" pitchFamily="34" charset="0"/>
              </a:rPr>
              <a:t> plane that was supposed to hit the US Capitol crashed in Pennsylvania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latin typeface="Calibri" pitchFamily="34" charset="0"/>
              </a:rPr>
              <a:t> Nearly 3,000 people die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9/11</a:t>
            </a:r>
          </a:p>
        </p:txBody>
      </p:sp>
      <p:pic>
        <p:nvPicPr>
          <p:cNvPr id="38915" name="Content Placeholder 3" descr="9-11hijacke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3575" y="1371600"/>
            <a:ext cx="3527425" cy="3387725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10200" y="1371600"/>
            <a:ext cx="3429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u="sng">
                <a:latin typeface="Calibri" pitchFamily="34" charset="0"/>
              </a:rPr>
              <a:t>Myth</a:t>
            </a:r>
          </a:p>
          <a:p>
            <a:endParaRPr lang="en-US" sz="2000">
              <a:latin typeface="Calibri" pitchFamily="34" charset="0"/>
            </a:endParaRPr>
          </a:p>
          <a:p>
            <a:r>
              <a:rPr lang="en-US" sz="2000">
                <a:latin typeface="Calibri" pitchFamily="34" charset="0"/>
              </a:rPr>
              <a:t>Saddam Hussein was partially responsible for 9/11</a:t>
            </a:r>
          </a:p>
          <a:p>
            <a:endParaRPr lang="en-US" sz="2000">
              <a:latin typeface="Calibri" pitchFamily="34" charset="0"/>
            </a:endParaRPr>
          </a:p>
          <a:p>
            <a:endParaRPr lang="en-US" sz="2000">
              <a:latin typeface="Calibri" pitchFamily="34" charset="0"/>
            </a:endParaRPr>
          </a:p>
          <a:p>
            <a:pPr algn="ctr"/>
            <a:r>
              <a:rPr lang="en-US" sz="2000" b="1" u="sng">
                <a:latin typeface="Calibri" pitchFamily="34" charset="0"/>
              </a:rPr>
              <a:t>Facts</a:t>
            </a:r>
          </a:p>
          <a:p>
            <a:endParaRPr lang="en-US" sz="20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The attacks were carried out by 19 men, none of whom were from Iraq</a:t>
            </a:r>
          </a:p>
          <a:p>
            <a:pPr>
              <a:buFont typeface="Arial" charset="0"/>
              <a:buChar char="•"/>
            </a:pPr>
            <a:endParaRPr lang="en-US" sz="20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000">
                <a:latin typeface="Calibri" pitchFamily="34" charset="0"/>
              </a:rPr>
              <a:t>15 of the 19 hijackers were from Saudi Arabia</a:t>
            </a:r>
          </a:p>
        </p:txBody>
      </p:sp>
      <p:pic>
        <p:nvPicPr>
          <p:cNvPr id="6" name="Picture 5" descr="bushwithsaudiking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3048000"/>
            <a:ext cx="3019425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Effects of 9/11</a:t>
            </a:r>
          </a:p>
        </p:txBody>
      </p:sp>
      <p:pic>
        <p:nvPicPr>
          <p:cNvPr id="39939" name="Content Placeholder 5" descr="9-11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828800"/>
            <a:ext cx="4021138" cy="3581400"/>
          </a:xfrm>
        </p:spPr>
      </p:pic>
      <p:sp>
        <p:nvSpPr>
          <p:cNvPr id="39940" name="TextBox 6"/>
          <p:cNvSpPr txBox="1">
            <a:spLocks noChangeArrowheads="1"/>
          </p:cNvSpPr>
          <p:nvPr/>
        </p:nvSpPr>
        <p:spPr bwMode="auto">
          <a:xfrm>
            <a:off x="4876800" y="1752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9941" name="TextBox 7"/>
          <p:cNvSpPr txBox="1">
            <a:spLocks noChangeArrowheads="1"/>
          </p:cNvSpPr>
          <p:nvPr/>
        </p:nvSpPr>
        <p:spPr bwMode="auto">
          <a:xfrm>
            <a:off x="4495800" y="1676400"/>
            <a:ext cx="4267200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President Bush declares “War on Terror” and tells the world that “you’re either with us or you’re against us”</a:t>
            </a:r>
          </a:p>
          <a:p>
            <a:pPr>
              <a:buFont typeface="Arial" charset="0"/>
              <a:buChar char="•"/>
            </a:pPr>
            <a:endParaRPr lang="en-US" sz="2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3 weeks later, America invades Afghanistan to hunt down Osama Bin Laden</a:t>
            </a:r>
          </a:p>
          <a:p>
            <a:pPr>
              <a:buFont typeface="Arial" charset="0"/>
              <a:buChar char="•"/>
            </a:pPr>
            <a:endParaRPr lang="en-US" sz="2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America opens a terrorist detention facility at Guantanamo Bay, Cuba.  Some prisoners are tortured.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Effects of 9/11</a:t>
            </a:r>
          </a:p>
        </p:txBody>
      </p:sp>
      <p:pic>
        <p:nvPicPr>
          <p:cNvPr id="40963" name="Content Placeholder 5" descr="9-11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828800"/>
            <a:ext cx="4021138" cy="3581400"/>
          </a:xfrm>
        </p:spPr>
      </p:pic>
      <p:sp>
        <p:nvSpPr>
          <p:cNvPr id="40964" name="TextBox 6"/>
          <p:cNvSpPr txBox="1">
            <a:spLocks noChangeArrowheads="1"/>
          </p:cNvSpPr>
          <p:nvPr/>
        </p:nvSpPr>
        <p:spPr bwMode="auto">
          <a:xfrm>
            <a:off x="4876800" y="1752600"/>
            <a:ext cx="3886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0965" name="TextBox 7"/>
          <p:cNvSpPr txBox="1">
            <a:spLocks noChangeArrowheads="1"/>
          </p:cNvSpPr>
          <p:nvPr/>
        </p:nvSpPr>
        <p:spPr bwMode="auto">
          <a:xfrm>
            <a:off x="4495800" y="1676400"/>
            <a:ext cx="42672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Tougher security measures taken at airports, sporting events, near government offices</a:t>
            </a:r>
          </a:p>
          <a:p>
            <a:pPr>
              <a:buFont typeface="Arial" charset="0"/>
              <a:buChar char="•"/>
            </a:pPr>
            <a:endParaRPr lang="en-US" sz="2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Government claims greater power to spy on citizens, including tapping phone calls, text messages, social media</a:t>
            </a:r>
          </a:p>
          <a:p>
            <a:pPr>
              <a:buFont typeface="Arial" charset="0"/>
              <a:buChar char="•"/>
            </a:pPr>
            <a:endParaRPr lang="en-US" sz="2200"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200">
                <a:latin typeface="Calibri" pitchFamily="34" charset="0"/>
              </a:rPr>
              <a:t> After a year in Afghanistan, some argue that we should attack Iraq to ensure that Saddam Hussein can’t provide “weapons of mass destruction” to terrorists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9/11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Terrorism is the new communism</a:t>
            </a:r>
          </a:p>
          <a:p>
            <a:r>
              <a:rPr lang="en-US" dirty="0" smtClean="0"/>
              <a:t>10 year (and counting) war in Afghanistan</a:t>
            </a:r>
          </a:p>
          <a:p>
            <a:r>
              <a:rPr lang="en-US" dirty="0" smtClean="0"/>
              <a:t>8 year war in Iraq</a:t>
            </a:r>
          </a:p>
          <a:p>
            <a:r>
              <a:rPr lang="en-US" dirty="0" smtClean="0"/>
              <a:t>Increased police powers</a:t>
            </a:r>
          </a:p>
          <a:p>
            <a:r>
              <a:rPr lang="en-US" dirty="0" smtClean="0"/>
              <a:t>Increased government ability to spy on citizens and foreigners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is History Important?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/>
              <a:t>Everything that happens today has its roots in something, somewhere in history…</a:t>
            </a:r>
          </a:p>
          <a:p>
            <a:pPr>
              <a:buFont typeface="Arial" charset="0"/>
              <a:buNone/>
            </a:pPr>
            <a:endParaRPr lang="en-US" sz="4000" dirty="0" smtClean="0"/>
          </a:p>
          <a:p>
            <a:r>
              <a:rPr lang="en-US" sz="4000" dirty="0" smtClean="0"/>
              <a:t>Even though we may be through with the past, the past is never through with us…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sz="9600" smtClean="0"/>
              <a:t>These things all happened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4" name="Content Placeholder 3" descr="reginalddenny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295400"/>
            <a:ext cx="3341900" cy="2314575"/>
          </a:xfrm>
        </p:spPr>
      </p:pic>
      <p:pic>
        <p:nvPicPr>
          <p:cNvPr id="5" name="Picture 4" descr="reginalddenny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1371600"/>
            <a:ext cx="3807369" cy="2478898"/>
          </a:xfrm>
          <a:prstGeom prst="rect">
            <a:avLst/>
          </a:prstGeom>
        </p:spPr>
      </p:pic>
      <p:pic>
        <p:nvPicPr>
          <p:cNvPr id="6" name="Picture 5" descr="reginalddenny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3996978"/>
            <a:ext cx="3028950" cy="2685330"/>
          </a:xfrm>
          <a:prstGeom prst="rect">
            <a:avLst/>
          </a:prstGeom>
        </p:spPr>
      </p:pic>
      <p:pic>
        <p:nvPicPr>
          <p:cNvPr id="7" name="Picture 6" descr="reginalddenny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115632"/>
            <a:ext cx="3663012" cy="2437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4" name="Content Placeholder 3" descr="la riot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523693"/>
            <a:ext cx="5791200" cy="4740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8" name="Content Placeholder 7" descr="la riots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447800"/>
            <a:ext cx="6586697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4" name="Content Placeholder 3" descr="la riots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219200"/>
            <a:ext cx="7772400" cy="51534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 Angeles Riots</a:t>
            </a:r>
            <a:endParaRPr lang="en-US" dirty="0"/>
          </a:p>
        </p:txBody>
      </p:sp>
      <p:pic>
        <p:nvPicPr>
          <p:cNvPr id="9" name="Content Placeholder 8" descr="la riots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465971"/>
            <a:ext cx="6096000" cy="45661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1371</Words>
  <Application>Microsoft Office PowerPoint</Application>
  <PresentationFormat>On-screen Show (4:3)</PresentationFormat>
  <Paragraphs>250</Paragraphs>
  <Slides>50</Slides>
  <Notes>48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Slide 1</vt:lpstr>
      <vt:lpstr>Song of the Day</vt:lpstr>
      <vt:lpstr>1992</vt:lpstr>
      <vt:lpstr>Los Angeles Riots</vt:lpstr>
      <vt:lpstr>Los Angeles Riots</vt:lpstr>
      <vt:lpstr>Los Angeles Riots</vt:lpstr>
      <vt:lpstr>Los Angeles Riots</vt:lpstr>
      <vt:lpstr>Los Angeles Riots</vt:lpstr>
      <vt:lpstr>Los Angeles Riots</vt:lpstr>
      <vt:lpstr>Los Angeles Riots</vt:lpstr>
      <vt:lpstr>???</vt:lpstr>
      <vt:lpstr>Group Review</vt:lpstr>
      <vt:lpstr>Slide 13</vt:lpstr>
      <vt:lpstr>August 1945</vt:lpstr>
      <vt:lpstr>Cold War</vt:lpstr>
      <vt:lpstr>Effects of the Cold War</vt:lpstr>
      <vt:lpstr>Slide 17</vt:lpstr>
      <vt:lpstr>G.I. Bill</vt:lpstr>
      <vt:lpstr>G.I. Bill</vt:lpstr>
      <vt:lpstr>Effects of GI Bill</vt:lpstr>
      <vt:lpstr>Slide 21</vt:lpstr>
      <vt:lpstr>Interstate Highway Act</vt:lpstr>
      <vt:lpstr>Interstates Allow For Faster Commutes</vt:lpstr>
      <vt:lpstr>In Theory…</vt:lpstr>
      <vt:lpstr>Growth of the Sunbelt</vt:lpstr>
      <vt:lpstr>Effects of Interstate Highway Act</vt:lpstr>
      <vt:lpstr>Slide 27</vt:lpstr>
      <vt:lpstr>Cuban Missile Crisis</vt:lpstr>
      <vt:lpstr>Effects of Cuban Missile Crisis</vt:lpstr>
      <vt:lpstr>Slide 30</vt:lpstr>
      <vt:lpstr> Gulf of Tonkin Resolution</vt:lpstr>
      <vt:lpstr>Effects of Gulf of Tonkin Resolution</vt:lpstr>
      <vt:lpstr>Slide 33</vt:lpstr>
      <vt:lpstr>Watergate Scandal</vt:lpstr>
      <vt:lpstr>Watergate Scandal</vt:lpstr>
      <vt:lpstr>Watergate Scandal</vt:lpstr>
      <vt:lpstr>Effects of Watergate</vt:lpstr>
      <vt:lpstr>Slide 38</vt:lpstr>
      <vt:lpstr>2000 Election</vt:lpstr>
      <vt:lpstr>Slide 40</vt:lpstr>
      <vt:lpstr>Effects of 2000 Election</vt:lpstr>
      <vt:lpstr>Slide 42</vt:lpstr>
      <vt:lpstr>9/11</vt:lpstr>
      <vt:lpstr>9/11</vt:lpstr>
      <vt:lpstr>Effects of 9/11</vt:lpstr>
      <vt:lpstr>Effects of 9/11</vt:lpstr>
      <vt:lpstr>Effects of 9/11</vt:lpstr>
      <vt:lpstr>Why is History Important?</vt:lpstr>
      <vt:lpstr>Slide 49</vt:lpstr>
      <vt:lpstr>Slide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</dc:creator>
  <cp:lastModifiedBy>mahluma</cp:lastModifiedBy>
  <cp:revision>36</cp:revision>
  <dcterms:created xsi:type="dcterms:W3CDTF">2012-05-14T06:45:25Z</dcterms:created>
  <dcterms:modified xsi:type="dcterms:W3CDTF">2012-05-17T22:39:16Z</dcterms:modified>
</cp:coreProperties>
</file>